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Default Extension="crdownload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312" r:id="rId3"/>
    <p:sldId id="263" r:id="rId4"/>
    <p:sldId id="264" r:id="rId5"/>
    <p:sldId id="265" r:id="rId6"/>
    <p:sldId id="267" r:id="rId7"/>
    <p:sldId id="313" r:id="rId8"/>
    <p:sldId id="266" r:id="rId9"/>
    <p:sldId id="309" r:id="rId10"/>
    <p:sldId id="271" r:id="rId11"/>
    <p:sldId id="310" r:id="rId12"/>
    <p:sldId id="272" r:id="rId13"/>
    <p:sldId id="273" r:id="rId14"/>
    <p:sldId id="31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CCFF99"/>
    <a:srgbClr val="CCCCFF"/>
    <a:srgbClr val="CCECFF"/>
    <a:srgbClr val="CCFFFF"/>
    <a:srgbClr val="99FFCC"/>
    <a:srgbClr val="99CCFF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28" autoAdjust="0"/>
    <p:restoredTop sz="92105" autoAdjust="0"/>
  </p:normalViewPr>
  <p:slideViewPr>
    <p:cSldViewPr snapToGrid="0">
      <p:cViewPr varScale="1">
        <p:scale>
          <a:sx n="85" d="100"/>
          <a:sy n="85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3F2B8-B234-4A81-937A-B4B03EC4B359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2E306-111A-4089-8467-643D40B83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6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2E306-111A-4089-8467-643D40B83D2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46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3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3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3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1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42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0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9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3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7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CDC6B-A50C-43D1-BC8B-9BB12AE21D3F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ED4C4-B9C5-4FD2-BDB4-EB3CFC05F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1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crdownload"/><Relationship Id="rId5" Type="http://schemas.openxmlformats.org/officeDocument/2006/relationships/image" Target="../media/image21.jpg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20432B0-8661-42C1-B0C0-65A4F9B674B9}"/>
              </a:ext>
            </a:extLst>
          </p:cNvPr>
          <p:cNvSpPr txBox="1"/>
          <p:nvPr/>
        </p:nvSpPr>
        <p:spPr>
          <a:xfrm>
            <a:off x="1318410" y="2483528"/>
            <a:ext cx="9985829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CHƯƠNG TRÌNH GDPT 2018 MÔN ÂM </a:t>
            </a:r>
            <a:r>
              <a:rPr lang="en-US" sz="6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NHẠC LỚP 6 </a:t>
            </a:r>
            <a:endParaRPr lang="en-US" sz="6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1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82A43DE-8329-430B-8D5C-712CAC184B80}"/>
              </a:ext>
            </a:extLst>
          </p:cNvPr>
          <p:cNvSpPr txBox="1"/>
          <p:nvPr/>
        </p:nvSpPr>
        <p:spPr>
          <a:xfrm>
            <a:off x="1809255" y="715557"/>
            <a:ext cx="8733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ỦY BAN NHÂN DÂN QUẬN 1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PHÒNG GIÁO DỤC VÀ ĐÀO TẠO </a:t>
            </a:r>
          </a:p>
        </p:txBody>
      </p:sp>
    </p:spTree>
    <p:extLst>
      <p:ext uri="{BB962C8B-B14F-4D97-AF65-F5344CB8AC3E}">
        <p14:creationId xmlns:p14="http://schemas.microsoft.com/office/powerpoint/2010/main" val="157866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4" name="Picture 10">
            <a:extLst>
              <a:ext uri="{FF2B5EF4-FFF2-40B4-BE49-F238E27FC236}">
                <a16:creationId xmlns="" xmlns:a16="http://schemas.microsoft.com/office/drawing/2014/main" id="{689E6723-B518-47F1-8F31-E6248810A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104" y="58360"/>
            <a:ext cx="5259762" cy="4953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>
            <a:extLst>
              <a:ext uri="{FF2B5EF4-FFF2-40B4-BE49-F238E27FC236}">
                <a16:creationId xmlns="" xmlns:a16="http://schemas.microsoft.com/office/drawing/2014/main" id="{C741D57C-F956-40AB-B6F3-934BE444A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514" y="2522324"/>
            <a:ext cx="3558762" cy="4254500"/>
          </a:xfrm>
          <a:prstGeom prst="rect">
            <a:avLst/>
          </a:prstGeom>
          <a:noFill/>
        </p:spPr>
      </p:pic>
      <p:pic>
        <p:nvPicPr>
          <p:cNvPr id="21512" name="Picture 8">
            <a:extLst>
              <a:ext uri="{FF2B5EF4-FFF2-40B4-BE49-F238E27FC236}">
                <a16:creationId xmlns="" xmlns:a16="http://schemas.microsoft.com/office/drawing/2014/main" id="{275AB793-F4B0-4B62-9ADA-080B91DF5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3514" y="597952"/>
            <a:ext cx="4617013" cy="206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="" xmlns:a16="http://schemas.microsoft.com/office/drawing/2014/main" id="{AA55C394-55E1-4EE5-8332-B4EA53EB6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25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12" y="2667836"/>
            <a:ext cx="5660768" cy="372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="" xmlns:a16="http://schemas.microsoft.com/office/drawing/2014/main" id="{77D64894-6467-4E5D-9D55-722009C56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351" y="2667836"/>
            <a:ext cx="4491020" cy="2530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="" xmlns:a16="http://schemas.microsoft.com/office/drawing/2014/main" id="{0DD643EF-7839-4727-8875-6CBB35E0E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234" y="2925783"/>
            <a:ext cx="5843117" cy="2014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="" xmlns:a16="http://schemas.microsoft.com/office/drawing/2014/main" id="{85B7053F-533A-4D84-B5A7-85BD87049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792" y="1301179"/>
            <a:ext cx="4576338" cy="442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2F9F017-2F40-4887-B9E1-EA5489C2F875}"/>
              </a:ext>
            </a:extLst>
          </p:cNvPr>
          <p:cNvSpPr txBox="1"/>
          <p:nvPr/>
        </p:nvSpPr>
        <p:spPr>
          <a:xfrm rot="10800000" flipV="1">
            <a:off x="0" y="406382"/>
            <a:ext cx="18438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 PHÁP GIÁO DỤC </a:t>
            </a:r>
            <a:endParaRPr lang="en-US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 VIÊN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3" name="Picture 9">
            <a:extLst>
              <a:ext uri="{FF2B5EF4-FFF2-40B4-BE49-F238E27FC236}">
                <a16:creationId xmlns="" xmlns:a16="http://schemas.microsoft.com/office/drawing/2014/main" id="{D3FEF673-2193-4A38-85EE-0312A4A1F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789" y="2943224"/>
            <a:ext cx="3812371" cy="3911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="" xmlns:a16="http://schemas.microsoft.com/office/drawing/2014/main" id="{D3E0D812-F63B-4E58-A133-982AA138B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855" y="2916249"/>
            <a:ext cx="5763238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="" xmlns:a16="http://schemas.microsoft.com/office/drawing/2014/main" id="{C16AD6DC-08AA-4F2B-97A7-7FBE55471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397" y="2543694"/>
            <a:ext cx="5736542" cy="2337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="" xmlns:a16="http://schemas.microsoft.com/office/drawing/2014/main" id="{078C9E3C-2ADA-4A25-9420-C43E8F8E9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60" y="774539"/>
            <a:ext cx="5587600" cy="265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="" xmlns:a16="http://schemas.microsoft.com/office/drawing/2014/main" id="{52629D90-D869-4759-B92D-D0CEB7138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398" y="962027"/>
            <a:ext cx="5875263" cy="246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="" xmlns:a16="http://schemas.microsoft.com/office/drawing/2014/main" id="{8C14AF4B-94B0-4C2F-87AB-4EEC0CE61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322" y="1910281"/>
            <a:ext cx="3849456" cy="245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D4FC44F-56AE-4FFE-A696-A398B87667CD}"/>
              </a:ext>
            </a:extLst>
          </p:cNvPr>
          <p:cNvSpPr txBox="1"/>
          <p:nvPr/>
        </p:nvSpPr>
        <p:spPr>
          <a:xfrm>
            <a:off x="185057" y="317172"/>
            <a:ext cx="5330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THIẾT BỊ HỌC TẬP CỦA HỌC SINH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D0AAF477-852B-41B2-A0BA-D223E2C68AB2}"/>
              </a:ext>
            </a:extLst>
          </p:cNvPr>
          <p:cNvSpPr/>
          <p:nvPr/>
        </p:nvSpPr>
        <p:spPr>
          <a:xfrm>
            <a:off x="-812260" y="792665"/>
            <a:ext cx="6096000" cy="3853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NHẠC CỤ TIẾT TẤU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46128040-7576-45AF-A86E-6F416925331F}"/>
              </a:ext>
            </a:extLst>
          </p:cNvPr>
          <p:cNvGrpSpPr/>
          <p:nvPr/>
        </p:nvGrpSpPr>
        <p:grpSpPr>
          <a:xfrm>
            <a:off x="5283740" y="174628"/>
            <a:ext cx="6284881" cy="1953087"/>
            <a:chOff x="5515428" y="174628"/>
            <a:chExt cx="6053193" cy="1495425"/>
          </a:xfrm>
        </p:grpSpPr>
        <p:pic>
          <p:nvPicPr>
            <p:cNvPr id="17" name="Picture 16">
              <a:extLst>
                <a:ext uri="{FF2B5EF4-FFF2-40B4-BE49-F238E27FC236}">
                  <a16:creationId xmlns="" xmlns:a16="http://schemas.microsoft.com/office/drawing/2014/main" id="{6625A1E1-CC6E-4CB0-8B22-EACDE7910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15428" y="174628"/>
              <a:ext cx="1685925" cy="1495425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="" xmlns:a16="http://schemas.microsoft.com/office/drawing/2014/main" id="{8CEE0C31-59BD-4F57-BCA5-025419AD98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49296" y="304800"/>
              <a:ext cx="2219325" cy="133350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42441F49-5A23-43F0-84B0-E8E6E96BC780}"/>
                </a:ext>
              </a:extLst>
            </p:cNvPr>
            <p:cNvSpPr txBox="1"/>
            <p:nvPr/>
          </p:nvSpPr>
          <p:spPr>
            <a:xfrm>
              <a:off x="7721600" y="594171"/>
              <a:ext cx="1335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/>
                <a:t>Trống</a:t>
              </a:r>
              <a:r>
                <a:rPr lang="en-US" sz="2000" b="1" dirty="0"/>
                <a:t> </a:t>
              </a:r>
              <a:r>
                <a:rPr lang="en-US" sz="2000" b="1" dirty="0" err="1"/>
                <a:t>nhỏ</a:t>
              </a:r>
              <a:endParaRPr lang="en-US" sz="2000" b="1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A28E169D-7450-46CE-A1FD-C1557C176AC0}"/>
              </a:ext>
            </a:extLst>
          </p:cNvPr>
          <p:cNvGrpSpPr/>
          <p:nvPr/>
        </p:nvGrpSpPr>
        <p:grpSpPr>
          <a:xfrm>
            <a:off x="613720" y="1838663"/>
            <a:ext cx="4670020" cy="2102972"/>
            <a:chOff x="1108480" y="1961028"/>
            <a:chExt cx="4436203" cy="1828800"/>
          </a:xfrm>
        </p:grpSpPr>
        <p:pic>
          <p:nvPicPr>
            <p:cNvPr id="10" name="Picture 9">
              <a:extLst>
                <a:ext uri="{FF2B5EF4-FFF2-40B4-BE49-F238E27FC236}">
                  <a16:creationId xmlns="" xmlns:a16="http://schemas.microsoft.com/office/drawing/2014/main" id="{2D7F70DF-F270-4D81-9A05-885B532738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8480" y="1961028"/>
              <a:ext cx="2279904" cy="182880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E5BC8298-5601-47CE-A046-D45AD143FC32}"/>
                </a:ext>
              </a:extLst>
            </p:cNvPr>
            <p:cNvSpPr txBox="1"/>
            <p:nvPr/>
          </p:nvSpPr>
          <p:spPr>
            <a:xfrm>
              <a:off x="3527197" y="2858948"/>
              <a:ext cx="2017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Tambourine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="" xmlns:a16="http://schemas.microsoft.com/office/drawing/2014/main" id="{2296B882-4DB4-45C1-B38B-DE9BB8DF4320}"/>
              </a:ext>
            </a:extLst>
          </p:cNvPr>
          <p:cNvGrpSpPr/>
          <p:nvPr/>
        </p:nvGrpSpPr>
        <p:grpSpPr>
          <a:xfrm>
            <a:off x="7034194" y="4676614"/>
            <a:ext cx="5497143" cy="1762286"/>
            <a:chOff x="7628484" y="4676614"/>
            <a:chExt cx="4902853" cy="1453135"/>
          </a:xfrm>
        </p:grpSpPr>
        <p:pic>
          <p:nvPicPr>
            <p:cNvPr id="20" name="Picture 19">
              <a:extLst>
                <a:ext uri="{FF2B5EF4-FFF2-40B4-BE49-F238E27FC236}">
                  <a16:creationId xmlns="" xmlns:a16="http://schemas.microsoft.com/office/drawing/2014/main" id="{79018691-8B72-40AF-8C0F-58C7ECB556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8484" y="4676614"/>
              <a:ext cx="1940011" cy="1453135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339957DF-B79E-41D9-8643-6A9D36B6B40A}"/>
                </a:ext>
              </a:extLst>
            </p:cNvPr>
            <p:cNvSpPr txBox="1"/>
            <p:nvPr/>
          </p:nvSpPr>
          <p:spPr>
            <a:xfrm>
              <a:off x="9773623" y="5338250"/>
              <a:ext cx="27577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Triangle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="" xmlns:a16="http://schemas.microsoft.com/office/drawing/2014/main" id="{6726C10E-80DB-4530-B719-7928C5E05A50}"/>
              </a:ext>
            </a:extLst>
          </p:cNvPr>
          <p:cNvGrpSpPr/>
          <p:nvPr/>
        </p:nvGrpSpPr>
        <p:grpSpPr>
          <a:xfrm>
            <a:off x="7034194" y="2396940"/>
            <a:ext cx="4997921" cy="2012485"/>
            <a:chOff x="7252856" y="2127715"/>
            <a:chExt cx="4488765" cy="1495425"/>
          </a:xfrm>
        </p:grpSpPr>
        <p:pic>
          <p:nvPicPr>
            <p:cNvPr id="27" name="Picture 26">
              <a:extLst>
                <a:ext uri="{FF2B5EF4-FFF2-40B4-BE49-F238E27FC236}">
                  <a16:creationId xmlns="" xmlns:a16="http://schemas.microsoft.com/office/drawing/2014/main" id="{5DE16A05-3A82-4B02-81E6-E7C8C09D7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2856" y="2127715"/>
              <a:ext cx="2279904" cy="1495425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CD91D5D3-581B-4375-95EB-B74221E48808}"/>
                </a:ext>
              </a:extLst>
            </p:cNvPr>
            <p:cNvSpPr txBox="1"/>
            <p:nvPr/>
          </p:nvSpPr>
          <p:spPr>
            <a:xfrm>
              <a:off x="9773623" y="2875427"/>
              <a:ext cx="19679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Song loan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="" xmlns:a16="http://schemas.microsoft.com/office/drawing/2014/main" id="{05D85B5F-DDA2-443A-85D3-229267566D84}"/>
              </a:ext>
            </a:extLst>
          </p:cNvPr>
          <p:cNvGrpSpPr/>
          <p:nvPr/>
        </p:nvGrpSpPr>
        <p:grpSpPr>
          <a:xfrm>
            <a:off x="1746953" y="4318000"/>
            <a:ext cx="3797730" cy="2222828"/>
            <a:chOff x="1746953" y="4572830"/>
            <a:chExt cx="3478677" cy="1967998"/>
          </a:xfrm>
        </p:grpSpPr>
        <p:pic>
          <p:nvPicPr>
            <p:cNvPr id="25" name="Picture 24">
              <a:extLst>
                <a:ext uri="{FF2B5EF4-FFF2-40B4-BE49-F238E27FC236}">
                  <a16:creationId xmlns="" xmlns:a16="http://schemas.microsoft.com/office/drawing/2014/main" id="{6BE5BF94-8A90-4B23-99E5-23B4AF1EC87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6953" y="4572830"/>
              <a:ext cx="1967998" cy="1967998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39D9A12B-5AAF-49E4-A49F-BE767E68E511}"/>
                </a:ext>
              </a:extLst>
            </p:cNvPr>
            <p:cNvSpPr txBox="1"/>
            <p:nvPr/>
          </p:nvSpPr>
          <p:spPr>
            <a:xfrm>
              <a:off x="3388384" y="5338250"/>
              <a:ext cx="1837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Thanh </a:t>
              </a:r>
              <a:r>
                <a:rPr lang="en-US" sz="2000" b="1" dirty="0" err="1"/>
                <a:t>phách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79393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D017C54-65CA-4F15-B86F-58F035A1D46D}"/>
              </a:ext>
            </a:extLst>
          </p:cNvPr>
          <p:cNvSpPr txBox="1"/>
          <p:nvPr/>
        </p:nvSpPr>
        <p:spPr>
          <a:xfrm>
            <a:off x="545645" y="317172"/>
            <a:ext cx="5691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THIẾT BỊ HỌC TẬP CỦA HỌC SINH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15654C4-8CB0-4FE4-9D2C-79B841B1D6DD}"/>
              </a:ext>
            </a:extLst>
          </p:cNvPr>
          <p:cNvSpPr/>
          <p:nvPr/>
        </p:nvSpPr>
        <p:spPr>
          <a:xfrm>
            <a:off x="-710968" y="778837"/>
            <a:ext cx="6096000" cy="3853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NHẠC CỤ GIAI ĐIỆU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FEA91B40-C3C3-484A-B0AA-AC64DB616F77}"/>
              </a:ext>
            </a:extLst>
          </p:cNvPr>
          <p:cNvGrpSpPr/>
          <p:nvPr/>
        </p:nvGrpSpPr>
        <p:grpSpPr>
          <a:xfrm>
            <a:off x="8470901" y="1891940"/>
            <a:ext cx="4133748" cy="3280704"/>
            <a:chOff x="8630330" y="1679347"/>
            <a:chExt cx="3044101" cy="2945716"/>
          </a:xfrm>
        </p:grpSpPr>
        <p:pic>
          <p:nvPicPr>
            <p:cNvPr id="11" name="Picture 10">
              <a:extLst>
                <a:ext uri="{FF2B5EF4-FFF2-40B4-BE49-F238E27FC236}">
                  <a16:creationId xmlns="" xmlns:a16="http://schemas.microsoft.com/office/drawing/2014/main" id="{7ED5AE6D-3C6A-4966-9A8A-32E1D5300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30330" y="1679347"/>
              <a:ext cx="2333625" cy="2047875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33564272-4154-4FB5-A04E-BA421271B3F5}"/>
                </a:ext>
              </a:extLst>
            </p:cNvPr>
            <p:cNvSpPr txBox="1"/>
            <p:nvPr/>
          </p:nvSpPr>
          <p:spPr>
            <a:xfrm>
              <a:off x="9232205" y="4224953"/>
              <a:ext cx="24422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>
                  <a:latin typeface="Times New Roman" panose="02020603050405020304" pitchFamily="18" charset="0"/>
                  <a:ea typeface="MS Mincho" panose="02020609040205080304" pitchFamily="49" charset="-128"/>
                </a:rPr>
                <a:t>Kèn</a:t>
              </a:r>
              <a:r>
                <a:rPr lang="en-US" sz="2000" b="1" dirty="0">
                  <a:latin typeface="Times New Roman" panose="02020603050405020304" pitchFamily="18" charset="0"/>
                  <a:ea typeface="MS Mincho" panose="02020609040205080304" pitchFamily="49" charset="-128"/>
                </a:rPr>
                <a:t> </a:t>
              </a:r>
              <a:r>
                <a:rPr lang="en-US" sz="2000" b="1" dirty="0" err="1">
                  <a:latin typeface="Times New Roman" panose="02020603050405020304" pitchFamily="18" charset="0"/>
                  <a:ea typeface="MS Mincho" panose="02020609040205080304" pitchFamily="49" charset="-128"/>
                </a:rPr>
                <a:t>phím</a:t>
              </a:r>
              <a:endParaRPr lang="en-US" sz="2000" b="1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0AD0475C-F5B4-486D-BE1D-6E9D56FB73CF}"/>
              </a:ext>
            </a:extLst>
          </p:cNvPr>
          <p:cNvGrpSpPr/>
          <p:nvPr/>
        </p:nvGrpSpPr>
        <p:grpSpPr>
          <a:xfrm>
            <a:off x="438790" y="1891940"/>
            <a:ext cx="3142342" cy="3556360"/>
            <a:chOff x="654958" y="1891940"/>
            <a:chExt cx="2556020" cy="2795416"/>
          </a:xfrm>
        </p:grpSpPr>
        <p:pic>
          <p:nvPicPr>
            <p:cNvPr id="10" name="Picture 9">
              <a:extLst>
                <a:ext uri="{FF2B5EF4-FFF2-40B4-BE49-F238E27FC236}">
                  <a16:creationId xmlns="" xmlns:a16="http://schemas.microsoft.com/office/drawing/2014/main" id="{22666D0C-A0B4-45A8-BD8A-DE03FFED15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4958" y="1891940"/>
              <a:ext cx="2556020" cy="1835282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B4CB7FF4-7F2E-4C31-9859-E780677EF4A7}"/>
                </a:ext>
              </a:extLst>
            </p:cNvPr>
            <p:cNvSpPr txBox="1"/>
            <p:nvPr/>
          </p:nvSpPr>
          <p:spPr>
            <a:xfrm>
              <a:off x="704395" y="4287246"/>
              <a:ext cx="21054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Sáo</a:t>
              </a:r>
              <a:r>
                <a:rPr lang="en-US" sz="2000" b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recorder</a:t>
              </a:r>
              <a:endParaRPr lang="en-US" sz="2000" b="1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E3A49558-9B6F-4ADB-A610-ABF2A700EE02}"/>
              </a:ext>
            </a:extLst>
          </p:cNvPr>
          <p:cNvGrpSpPr/>
          <p:nvPr/>
        </p:nvGrpSpPr>
        <p:grpSpPr>
          <a:xfrm>
            <a:off x="4570166" y="1703363"/>
            <a:ext cx="3385005" cy="3514441"/>
            <a:chOff x="4908095" y="1679347"/>
            <a:chExt cx="2532754" cy="3008009"/>
          </a:xfrm>
        </p:grpSpPr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AA382B46-414F-43FA-91BA-E0629E4DD4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8095" y="1679347"/>
              <a:ext cx="2143125" cy="2133600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8B834FE1-6417-4BED-AAA3-5027556924E9}"/>
                </a:ext>
              </a:extLst>
            </p:cNvPr>
            <p:cNvSpPr txBox="1"/>
            <p:nvPr/>
          </p:nvSpPr>
          <p:spPr>
            <a:xfrm>
              <a:off x="5335370" y="4287246"/>
              <a:ext cx="21054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Times New Roman" panose="02020603050405020304" pitchFamily="18" charset="0"/>
                  <a:ea typeface="MS Mincho" panose="02020609040205080304" pitchFamily="49" charset="-128"/>
                </a:rPr>
                <a:t>Ukulele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615250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A1AFE3E-24E9-4BD1-A7DB-1C065A0B652B}"/>
              </a:ext>
            </a:extLst>
          </p:cNvPr>
          <p:cNvSpPr txBox="1"/>
          <p:nvPr/>
        </p:nvSpPr>
        <p:spPr>
          <a:xfrm>
            <a:off x="2048399" y="429135"/>
            <a:ext cx="8446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HỖ TRỢ CỦA PHỤ HUYNH HỌC SINH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04EE938-513F-4B18-973D-EF8B1D8997D9}"/>
              </a:ext>
            </a:extLst>
          </p:cNvPr>
          <p:cNvSpPr txBox="1"/>
          <p:nvPr/>
        </p:nvSpPr>
        <p:spPr>
          <a:xfrm>
            <a:off x="626466" y="1286861"/>
            <a:ext cx="11411257" cy="89255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chương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GDPT 2018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THCS.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4124ADF-4FD9-447B-A461-2F48F5E8D7C4}"/>
              </a:ext>
            </a:extLst>
          </p:cNvPr>
          <p:cNvSpPr txBox="1"/>
          <p:nvPr/>
        </p:nvSpPr>
        <p:spPr>
          <a:xfrm>
            <a:off x="626467" y="2514291"/>
            <a:ext cx="11290089" cy="89255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xuyên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đôn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đốc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nhắc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nhở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cũ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B1D0504-8A6B-430B-9F44-C2246F8FB0E9}"/>
              </a:ext>
            </a:extLst>
          </p:cNvPr>
          <p:cNvSpPr txBox="1"/>
          <p:nvPr/>
        </p:nvSpPr>
        <p:spPr>
          <a:xfrm>
            <a:off x="626467" y="3891931"/>
            <a:ext cx="11411256" cy="892552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thuận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tiện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nghiên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B9CF07B-9E41-429F-AC99-37E39ECECB2D}"/>
              </a:ext>
            </a:extLst>
          </p:cNvPr>
          <p:cNvSpPr txBox="1"/>
          <p:nvPr/>
        </p:nvSpPr>
        <p:spPr>
          <a:xfrm>
            <a:off x="565883" y="5269571"/>
            <a:ext cx="11411256" cy="89255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huynh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trao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952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A7A64E-94F8-400D-B3B1-DC884DC5B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866" y="0"/>
            <a:ext cx="8860034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SÁCH GIÁO KHOA ÂM NHẠC MỚI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604283F-E82B-4A25-8267-8ABF89958643}"/>
              </a:ext>
            </a:extLst>
          </p:cNvPr>
          <p:cNvSpPr txBox="1"/>
          <p:nvPr/>
        </p:nvSpPr>
        <p:spPr>
          <a:xfrm>
            <a:off x="4570730" y="1684010"/>
            <a:ext cx="73799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khoa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– NXB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Nam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Ngọc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Nguyễn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Mai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Nguyễn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Diệu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Ánh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Nguyễn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Bửu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      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Nguyễn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Chiêu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Nghiêm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Hồng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Vĩnh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Lâm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Phạm Gia Hoàng My –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Tân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1026" name="Picture 2" descr="C:\Users\Admin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65" y="1161550"/>
            <a:ext cx="3893235" cy="5518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60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DB49E1C-C567-4B1F-93F6-BE6DCDC010ED}"/>
              </a:ext>
            </a:extLst>
          </p:cNvPr>
          <p:cNvSpPr txBox="1"/>
          <p:nvPr/>
        </p:nvSpPr>
        <p:spPr>
          <a:xfrm>
            <a:off x="4364932" y="213185"/>
            <a:ext cx="4731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 ĐIỂM MÔN HỌC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131F8AF-6228-4817-870A-A2D1DDDA5443}"/>
              </a:ext>
            </a:extLst>
          </p:cNvPr>
          <p:cNvSpPr txBox="1"/>
          <p:nvPr/>
        </p:nvSpPr>
        <p:spPr>
          <a:xfrm>
            <a:off x="535003" y="930008"/>
            <a:ext cx="8803308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bắt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buộc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9, bao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thuyết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625DF69-9F55-49E3-861E-1018C19DDF66}"/>
              </a:ext>
            </a:extLst>
          </p:cNvPr>
          <p:cNvSpPr txBox="1"/>
          <p:nvPr/>
        </p:nvSpPr>
        <p:spPr>
          <a:xfrm>
            <a:off x="2434590" y="3771900"/>
            <a:ext cx="8940347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nghề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nguyện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vọng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bao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nâng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thuyết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88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71F327A-44FF-4E48-8FF1-42FE0778E51E}"/>
              </a:ext>
            </a:extLst>
          </p:cNvPr>
          <p:cNvSpPr txBox="1"/>
          <p:nvPr/>
        </p:nvSpPr>
        <p:spPr>
          <a:xfrm rot="5400000">
            <a:off x="-505846" y="1801543"/>
            <a:ext cx="3877985" cy="2591973"/>
          </a:xfrm>
          <a:prstGeom prst="rect">
            <a:avLst/>
          </a:prstGeom>
          <a:gradFill>
            <a:gsLst>
              <a:gs pos="0">
                <a:srgbClr val="00FFFF"/>
              </a:gs>
              <a:gs pos="100000">
                <a:schemeClr val="accent5">
                  <a:lumMod val="105000"/>
                  <a:satMod val="103000"/>
                  <a:tint val="73000"/>
                </a:schemeClr>
              </a:gs>
              <a:gs pos="100000">
                <a:schemeClr val="accent5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 ĐIỂM 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XÂY DỰNG  CHƯƠNG TRÌNH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3ED7398-5CE4-4E83-BC04-E0591FB2F3E2}"/>
              </a:ext>
            </a:extLst>
          </p:cNvPr>
          <p:cNvSpPr/>
          <p:nvPr/>
        </p:nvSpPr>
        <p:spPr>
          <a:xfrm>
            <a:off x="4304712" y="132474"/>
            <a:ext cx="7750128" cy="18493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mỹ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nghề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84E6F09-52A7-4F55-A8A2-6A8575DA25BE}"/>
              </a:ext>
            </a:extLst>
          </p:cNvPr>
          <p:cNvSpPr/>
          <p:nvPr/>
        </p:nvSpPr>
        <p:spPr>
          <a:xfrm>
            <a:off x="4304710" y="2119831"/>
            <a:ext cx="7750127" cy="17232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huy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ưu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rõ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trưng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sắc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tộc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dần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302A327-C434-4F1B-AE34-B76DF27D3AAA}"/>
              </a:ext>
            </a:extLst>
          </p:cNvPr>
          <p:cNvSpPr/>
          <p:nvPr/>
        </p:nvSpPr>
        <p:spPr>
          <a:xfrm>
            <a:off x="4304712" y="3981162"/>
            <a:ext cx="7750125" cy="10410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Xây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phú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hứng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thú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F27A8B88-66D4-48FA-BB1B-3991FCE06FB2}"/>
              </a:ext>
            </a:extLst>
          </p:cNvPr>
          <p:cNvSpPr/>
          <p:nvPr/>
        </p:nvSpPr>
        <p:spPr>
          <a:xfrm>
            <a:off x="4304710" y="5139983"/>
            <a:ext cx="7750125" cy="14876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cốt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lõi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khả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vùng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miền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E54CC3C2-3318-44B8-A4AA-270EEC3BE79A}"/>
              </a:ext>
            </a:extLst>
          </p:cNvPr>
          <p:cNvCxnSpPr/>
          <p:nvPr/>
        </p:nvCxnSpPr>
        <p:spPr>
          <a:xfrm flipV="1">
            <a:off x="2729132" y="1055076"/>
            <a:ext cx="1575580" cy="16705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462D8DC6-86A4-4719-993E-822BD360B7AB}"/>
              </a:ext>
            </a:extLst>
          </p:cNvPr>
          <p:cNvCxnSpPr/>
          <p:nvPr/>
        </p:nvCxnSpPr>
        <p:spPr>
          <a:xfrm>
            <a:off x="2729132" y="2725615"/>
            <a:ext cx="1575580" cy="2426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="" xmlns:a16="http://schemas.microsoft.com/office/drawing/2014/main" id="{34F81738-4367-46BA-AEA7-1F516C2296CE}"/>
              </a:ext>
            </a:extLst>
          </p:cNvPr>
          <p:cNvCxnSpPr>
            <a:cxnSpLocks/>
          </p:cNvCxnSpPr>
          <p:nvPr/>
        </p:nvCxnSpPr>
        <p:spPr>
          <a:xfrm>
            <a:off x="2729133" y="2725615"/>
            <a:ext cx="1575581" cy="14876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D5542F9F-2405-4DAD-A356-A9191571D39C}"/>
              </a:ext>
            </a:extLst>
          </p:cNvPr>
          <p:cNvCxnSpPr>
            <a:cxnSpLocks/>
          </p:cNvCxnSpPr>
          <p:nvPr/>
        </p:nvCxnSpPr>
        <p:spPr>
          <a:xfrm>
            <a:off x="2729133" y="2696501"/>
            <a:ext cx="1575579" cy="32127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69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6F520CE-F1BA-46D6-80A2-9651937F8FDC}"/>
              </a:ext>
            </a:extLst>
          </p:cNvPr>
          <p:cNvSpPr txBox="1"/>
          <p:nvPr/>
        </p:nvSpPr>
        <p:spPr>
          <a:xfrm>
            <a:off x="1748790" y="150727"/>
            <a:ext cx="9235440" cy="7694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 CỦA CHƯƠNG TRÌNH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106D907-3DA7-4D5C-86F9-25A0E1B0A576}"/>
              </a:ext>
            </a:extLst>
          </p:cNvPr>
          <p:cNvSpPr txBox="1"/>
          <p:nvPr/>
        </p:nvSpPr>
        <p:spPr>
          <a:xfrm>
            <a:off x="625048" y="1857281"/>
            <a:ext cx="3433996" cy="440120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tảng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phổ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nghệ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46C1AFB-75D3-48F6-85A2-0B9BD1D1599E}"/>
              </a:ext>
            </a:extLst>
          </p:cNvPr>
          <p:cNvSpPr txBox="1"/>
          <p:nvPr/>
        </p:nvSpPr>
        <p:spPr>
          <a:xfrm>
            <a:off x="4332293" y="1857281"/>
            <a:ext cx="3774644" cy="48320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Mối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lịch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phổ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C0E1095-822A-41BB-AC20-13972E8890B2}"/>
              </a:ext>
            </a:extLst>
          </p:cNvPr>
          <p:cNvSpPr txBox="1"/>
          <p:nvPr/>
        </p:nvSpPr>
        <p:spPr>
          <a:xfrm>
            <a:off x="8465639" y="1875181"/>
            <a:ext cx="3527413" cy="44012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phú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đẹp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phù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tiềm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F9EED0E9-E642-4F73-86A0-88BA5A13AEF2}"/>
              </a:ext>
            </a:extLst>
          </p:cNvPr>
          <p:cNvCxnSpPr>
            <a:cxnSpLocks/>
          </p:cNvCxnSpPr>
          <p:nvPr/>
        </p:nvCxnSpPr>
        <p:spPr>
          <a:xfrm flipH="1">
            <a:off x="2916560" y="920168"/>
            <a:ext cx="2737687" cy="937113"/>
          </a:xfrm>
          <a:prstGeom prst="straightConnector1">
            <a:avLst/>
          </a:prstGeom>
          <a:ln w="41275" cmpd="dbl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61740C4B-8825-4D3E-A359-E2A90DE8EDD9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6217788" y="920168"/>
            <a:ext cx="1827" cy="937113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EC03B137-860B-4C73-920A-06228B32FAA6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6577015" y="920168"/>
            <a:ext cx="3652331" cy="955013"/>
          </a:xfrm>
          <a:prstGeom prst="straightConnector1">
            <a:avLst/>
          </a:prstGeom>
          <a:ln w="444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0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A53A23AD-ACA0-4F1C-83FA-5CE7B2746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773995"/>
              </p:ext>
            </p:extLst>
          </p:nvPr>
        </p:nvGraphicFramePr>
        <p:xfrm>
          <a:off x="4746171" y="65869"/>
          <a:ext cx="7257139" cy="6683281"/>
        </p:xfrm>
        <a:graphic>
          <a:graphicData uri="http://schemas.openxmlformats.org/drawingml/2006/table">
            <a:tbl>
              <a:tblPr firstRow="1" firstCol="1" bandRow="1"/>
              <a:tblGrid>
                <a:gridCol w="3213462">
                  <a:extLst>
                    <a:ext uri="{9D8B030D-6E8A-4147-A177-3AD203B41FA5}">
                      <a16:colId xmlns="" xmlns:a16="http://schemas.microsoft.com/office/drawing/2014/main" val="2810396066"/>
                    </a:ext>
                  </a:extLst>
                </a:gridCol>
                <a:gridCol w="963747">
                  <a:extLst>
                    <a:ext uri="{9D8B030D-6E8A-4147-A177-3AD203B41FA5}">
                      <a16:colId xmlns="" xmlns:a16="http://schemas.microsoft.com/office/drawing/2014/main" val="1965096197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1589435480"/>
                    </a:ext>
                  </a:extLst>
                </a:gridCol>
                <a:gridCol w="1071154">
                  <a:extLst>
                    <a:ext uri="{9D8B030D-6E8A-4147-A177-3AD203B41FA5}">
                      <a16:colId xmlns="" xmlns:a16="http://schemas.microsoft.com/office/drawing/2014/main" val="3141263475"/>
                    </a:ext>
                  </a:extLst>
                </a:gridCol>
                <a:gridCol w="941976">
                  <a:extLst>
                    <a:ext uri="{9D8B030D-6E8A-4147-A177-3AD203B41FA5}">
                      <a16:colId xmlns="" xmlns:a16="http://schemas.microsoft.com/office/drawing/2014/main" val="3659451777"/>
                    </a:ext>
                  </a:extLst>
                </a:gridCol>
              </a:tblGrid>
              <a:tr h="25480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Lớp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81863955"/>
                  </a:ext>
                </a:extLst>
              </a:tr>
              <a:tr h="2548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vi-VN" sz="1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8592731"/>
                  </a:ext>
                </a:extLst>
              </a:tr>
              <a:tr h="25480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HÁT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223739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Bài hát tuổi học sinh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3204421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Nam</a:t>
                      </a:r>
                      <a:endParaRPr lang="en-US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551335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hát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ngoài</a:t>
                      </a:r>
                      <a:endParaRPr lang="en-US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9470955"/>
                  </a:ext>
                </a:extLst>
              </a:tr>
              <a:tr h="313081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24045558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Nhạc có lời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50666441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Nhạc không lời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1225152"/>
                  </a:ext>
                </a:extLst>
              </a:tr>
              <a:tr h="25480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NHẠC</a:t>
                      </a:r>
                      <a:endParaRPr lang="en-US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0800384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Giọng Đô trưởng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7702471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Giọng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1182286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Giọng Son trưởng, Mi thứ, Pha trưởng, Rê thứ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3686708"/>
                  </a:ext>
                </a:extLst>
              </a:tr>
              <a:tr h="25480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NHẠC CỤ</a:t>
                      </a:r>
                      <a:endParaRPr lang="en-US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70345281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Tiết tấu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0790451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Giai điệu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666943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Hoà âm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6291078"/>
                  </a:ext>
                </a:extLst>
              </a:tr>
              <a:tr h="25480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LÝ THUYẾT ÂM NHẠC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8901838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Kí hiệu âm nhạc và các loại nhịp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9288657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Một số kiến thức cơ bản khác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4397388"/>
                  </a:ext>
                </a:extLst>
              </a:tr>
              <a:tr h="25480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THỨC ÂM NHẠC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1178438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nhạc cụ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8392260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Câu chuyện âm nhạc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4248835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 giả và tác phẩm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7591010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Hình thức biểu diễn và thể loại âm nhạc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6303989"/>
                  </a:ext>
                </a:extLst>
              </a:tr>
              <a:tr h="2548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Âm nhạc và đời sống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endParaRPr lang="en-US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43" marR="50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765843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F9BDF11-3FFA-488E-A3A8-9775DC6F7CE0}"/>
              </a:ext>
            </a:extLst>
          </p:cNvPr>
          <p:cNvSpPr txBox="1"/>
          <p:nvPr/>
        </p:nvSpPr>
        <p:spPr>
          <a:xfrm rot="5400000">
            <a:off x="2099850" y="274308"/>
            <a:ext cx="677108" cy="449942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GIÁO DỤC</a:t>
            </a:r>
          </a:p>
        </p:txBody>
      </p:sp>
    </p:spTree>
    <p:extLst>
      <p:ext uri="{BB962C8B-B14F-4D97-AF65-F5344CB8AC3E}">
        <p14:creationId xmlns:p14="http://schemas.microsoft.com/office/powerpoint/2010/main" val="260912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86E697E-3E5E-4124-B35D-3368353E7F36}"/>
              </a:ext>
            </a:extLst>
          </p:cNvPr>
          <p:cNvSpPr txBox="1"/>
          <p:nvPr/>
        </p:nvSpPr>
        <p:spPr>
          <a:xfrm>
            <a:off x="2268097" y="549198"/>
            <a:ext cx="8358149" cy="646331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 CẦU CẦN ĐẠT VỀ PHẨM CHẤT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52D2229-9280-4E1D-9852-C71CE4EDB42D}"/>
              </a:ext>
            </a:extLst>
          </p:cNvPr>
          <p:cNvSpPr txBox="1"/>
          <p:nvPr/>
        </p:nvSpPr>
        <p:spPr>
          <a:xfrm>
            <a:off x="1657460" y="1585049"/>
            <a:ext cx="9579424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dồi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just">
              <a:buFontTx/>
              <a:buChar char="-"/>
            </a:pP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ái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Chăm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36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3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endParaRPr lang="en-US" sz="36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Tx/>
              <a:buChar char="-"/>
            </a:pP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endParaRPr lang="en-US" sz="36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76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4C98419-4271-42EB-AFB9-980ECA8B2B22}"/>
              </a:ext>
            </a:extLst>
          </p:cNvPr>
          <p:cNvSpPr txBox="1"/>
          <p:nvPr/>
        </p:nvSpPr>
        <p:spPr>
          <a:xfrm>
            <a:off x="999538" y="264300"/>
            <a:ext cx="10385855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 CẦU CẦN ĐẠT VỀ  NĂNG LỰC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FB70B28-83CE-4DB8-8E38-20245ACB2861}"/>
              </a:ext>
            </a:extLst>
          </p:cNvPr>
          <p:cNvSpPr txBox="1"/>
          <p:nvPr/>
        </p:nvSpPr>
        <p:spPr>
          <a:xfrm>
            <a:off x="1959426" y="1175814"/>
            <a:ext cx="9579424" cy="1292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tái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hát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0E51D7D-59DC-4EA6-8D10-AA443B2CC4E6}"/>
              </a:ext>
            </a:extLst>
          </p:cNvPr>
          <p:cNvSpPr txBox="1"/>
          <p:nvPr/>
        </p:nvSpPr>
        <p:spPr>
          <a:xfrm>
            <a:off x="1959421" y="2742355"/>
            <a:ext cx="9579428" cy="209288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thụ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thưởng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nổi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bật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sâu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sắc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lộ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ngôn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ngữ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tiện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90639AF-7CCD-42BB-9B6A-A90B3E61CEBA}"/>
              </a:ext>
            </a:extLst>
          </p:cNvPr>
          <p:cNvSpPr txBox="1"/>
          <p:nvPr/>
        </p:nvSpPr>
        <p:spPr>
          <a:xfrm>
            <a:off x="1959421" y="5061002"/>
            <a:ext cx="9579428" cy="16927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kĩ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tiễn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tấu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ra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tưởng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hay,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đáo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36525495-53D2-4A70-A33F-5BCB88D9AD3E}"/>
              </a:ext>
            </a:extLst>
          </p:cNvPr>
          <p:cNvCxnSpPr>
            <a:cxnSpLocks/>
          </p:cNvCxnSpPr>
          <p:nvPr/>
        </p:nvCxnSpPr>
        <p:spPr>
          <a:xfrm>
            <a:off x="1248229" y="798286"/>
            <a:ext cx="0" cy="45283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565DBBAA-84B8-43F7-9A6C-EEE5CAE55DBB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248229" y="1822145"/>
            <a:ext cx="7111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29F76FEF-C548-49BD-98CE-F72CEB912BF4}"/>
              </a:ext>
            </a:extLst>
          </p:cNvPr>
          <p:cNvCxnSpPr>
            <a:cxnSpLocks/>
          </p:cNvCxnSpPr>
          <p:nvPr/>
        </p:nvCxnSpPr>
        <p:spPr>
          <a:xfrm>
            <a:off x="1248225" y="3128107"/>
            <a:ext cx="7111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D2F99C23-BE99-4058-9799-DD9B496096C9}"/>
              </a:ext>
            </a:extLst>
          </p:cNvPr>
          <p:cNvCxnSpPr>
            <a:cxnSpLocks/>
          </p:cNvCxnSpPr>
          <p:nvPr/>
        </p:nvCxnSpPr>
        <p:spPr>
          <a:xfrm>
            <a:off x="1248222" y="5319869"/>
            <a:ext cx="7111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22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="" xmlns:a16="http://schemas.microsoft.com/office/drawing/2014/main" id="{0E0B3CBA-DAAF-4641-8020-5F34C4193C85}"/>
              </a:ext>
            </a:extLst>
          </p:cNvPr>
          <p:cNvSpPr txBox="1">
            <a:spLocks/>
          </p:cNvSpPr>
          <p:nvPr/>
        </p:nvSpPr>
        <p:spPr>
          <a:xfrm>
            <a:off x="1413161" y="0"/>
            <a:ext cx="8456790" cy="914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1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398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 TRA ĐÁNH GIÁ KẾT QUẢ GIÁO DỤC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="" xmlns:a16="http://schemas.microsoft.com/office/drawing/2014/main" id="{DB37A427-0180-45B9-91E1-0CBCAFC3A2C2}"/>
              </a:ext>
            </a:extLst>
          </p:cNvPr>
          <p:cNvGrpSpPr/>
          <p:nvPr/>
        </p:nvGrpSpPr>
        <p:grpSpPr>
          <a:xfrm>
            <a:off x="191228" y="698957"/>
            <a:ext cx="2508793" cy="4983160"/>
            <a:chOff x="163359" y="707346"/>
            <a:chExt cx="2155344" cy="5460086"/>
          </a:xfrm>
        </p:grpSpPr>
        <p:sp>
          <p:nvSpPr>
            <p:cNvPr id="2" name="Freeform: Shape 1">
              <a:extLst>
                <a:ext uri="{FF2B5EF4-FFF2-40B4-BE49-F238E27FC236}">
                  <a16:creationId xmlns="" xmlns:a16="http://schemas.microsoft.com/office/drawing/2014/main" id="{FFCDB91B-9FED-43E2-84BE-51C89074D782}"/>
                </a:ext>
              </a:extLst>
            </p:cNvPr>
            <p:cNvSpPr/>
            <p:nvPr/>
          </p:nvSpPr>
          <p:spPr>
            <a:xfrm>
              <a:off x="204456" y="1757763"/>
              <a:ext cx="2015523" cy="4409669"/>
            </a:xfrm>
            <a:custGeom>
              <a:avLst/>
              <a:gdLst>
                <a:gd name="connsiteX0" fmla="*/ 0 w 4221217"/>
                <a:gd name="connsiteY0" fmla="*/ 113947 h 1139465"/>
                <a:gd name="connsiteX1" fmla="*/ 113947 w 4221217"/>
                <a:gd name="connsiteY1" fmla="*/ 0 h 1139465"/>
                <a:gd name="connsiteX2" fmla="*/ 4107271 w 4221217"/>
                <a:gd name="connsiteY2" fmla="*/ 0 h 1139465"/>
                <a:gd name="connsiteX3" fmla="*/ 4221218 w 4221217"/>
                <a:gd name="connsiteY3" fmla="*/ 113947 h 1139465"/>
                <a:gd name="connsiteX4" fmla="*/ 4221217 w 4221217"/>
                <a:gd name="connsiteY4" fmla="*/ 1025519 h 1139465"/>
                <a:gd name="connsiteX5" fmla="*/ 4107270 w 4221217"/>
                <a:gd name="connsiteY5" fmla="*/ 1139466 h 1139465"/>
                <a:gd name="connsiteX6" fmla="*/ 113947 w 4221217"/>
                <a:gd name="connsiteY6" fmla="*/ 1139465 h 1139465"/>
                <a:gd name="connsiteX7" fmla="*/ 0 w 4221217"/>
                <a:gd name="connsiteY7" fmla="*/ 1025518 h 1139465"/>
                <a:gd name="connsiteX8" fmla="*/ 0 w 4221217"/>
                <a:gd name="connsiteY8" fmla="*/ 113947 h 1139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21217" h="1139465">
                  <a:moveTo>
                    <a:pt x="0" y="113947"/>
                  </a:moveTo>
                  <a:cubicBezTo>
                    <a:pt x="0" y="51016"/>
                    <a:pt x="51016" y="0"/>
                    <a:pt x="113947" y="0"/>
                  </a:cubicBezTo>
                  <a:lnTo>
                    <a:pt x="4107271" y="0"/>
                  </a:lnTo>
                  <a:cubicBezTo>
                    <a:pt x="4170202" y="0"/>
                    <a:pt x="4221218" y="51016"/>
                    <a:pt x="4221218" y="113947"/>
                  </a:cubicBezTo>
                  <a:cubicBezTo>
                    <a:pt x="4221218" y="417804"/>
                    <a:pt x="4221217" y="721662"/>
                    <a:pt x="4221217" y="1025519"/>
                  </a:cubicBezTo>
                  <a:cubicBezTo>
                    <a:pt x="4221217" y="1088450"/>
                    <a:pt x="4170201" y="1139466"/>
                    <a:pt x="4107270" y="1139466"/>
                  </a:cubicBezTo>
                  <a:lnTo>
                    <a:pt x="113947" y="1139465"/>
                  </a:lnTo>
                  <a:cubicBezTo>
                    <a:pt x="51016" y="1139465"/>
                    <a:pt x="0" y="1088449"/>
                    <a:pt x="0" y="1025518"/>
                  </a:cubicBezTo>
                  <a:lnTo>
                    <a:pt x="0" y="113947"/>
                  </a:lnTo>
                  <a:close/>
                </a:path>
              </a:pathLst>
            </a:custGeom>
            <a:solidFill>
              <a:srgbClr val="FFC000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 spcFirstLastPara="0" vert="horz" wrap="square" lIns="100049" tIns="77824" rIns="100049" bIns="77824" numCol="1" spcCol="1270" anchor="ctr" anchorCtr="0">
              <a:noAutofit/>
            </a:bodyPr>
            <a:lstStyle/>
            <a:p>
              <a:pPr algn="just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vi-VN" kern="0" dirty="0"/>
                <a:t> </a:t>
              </a:r>
              <a:r>
                <a:rPr lang="en-US" kern="0" dirty="0"/>
                <a:t>S</a:t>
              </a:r>
              <a:r>
                <a:rPr lang="vi-VN" kern="0" dirty="0"/>
                <a:t>ử dụng vào đầu giai đoạn dạy học, nhằm giúp giáo viên </a:t>
              </a:r>
              <a:r>
                <a:rPr lang="vi-VN" b="1" i="1" kern="0" dirty="0">
                  <a:solidFill>
                    <a:srgbClr val="FF0000"/>
                  </a:solidFill>
                </a:rPr>
                <a:t>thu thập những thông tin về kiến thức và kĩ năng âm nhạc của từng học sinh</a:t>
              </a:r>
              <a:r>
                <a:rPr lang="vi-VN" kern="0" dirty="0"/>
                <a:t>, cũng như những điểm mạnh, những nhu cầu của học sinh, từ đó xây dựng kế hoạch và phương pháp giáo dục thích hợp.</a:t>
              </a:r>
              <a:endParaRPr lang="en-US" kern="0" dirty="0"/>
            </a:p>
          </p:txBody>
        </p:sp>
        <p:sp>
          <p:nvSpPr>
            <p:cNvPr id="4" name="Title 1">
              <a:extLst>
                <a:ext uri="{FF2B5EF4-FFF2-40B4-BE49-F238E27FC236}">
                  <a16:creationId xmlns="" xmlns:a16="http://schemas.microsoft.com/office/drawing/2014/main" id="{89783897-A65C-45F7-9469-322BCE2257FF}"/>
                </a:ext>
              </a:extLst>
            </p:cNvPr>
            <p:cNvSpPr txBox="1">
              <a:spLocks/>
            </p:cNvSpPr>
            <p:nvPr/>
          </p:nvSpPr>
          <p:spPr>
            <a:xfrm>
              <a:off x="163359" y="707346"/>
              <a:ext cx="2155344" cy="62583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126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398" kern="1200" cap="all" baseline="0">
                  <a:solidFill>
                    <a:schemeClr val="accent1"/>
                  </a:solidFill>
                  <a:effectLst/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  <a:latin typeface="+mn-lt"/>
                  <a:cs typeface="Times New Roman" panose="02020603050405020304" pitchFamily="18" charset="0"/>
                </a:rPr>
                <a:t/>
              </a:r>
              <a:br>
                <a:rPr lang="en-US" sz="2000" b="1" dirty="0">
                  <a:solidFill>
                    <a:schemeClr val="accent2">
                      <a:lumMod val="75000"/>
                    </a:schemeClr>
                  </a:solidFill>
                  <a:latin typeface="+mn-lt"/>
                  <a:cs typeface="Times New Roman" panose="02020603050405020304" pitchFamily="18" charset="0"/>
                </a:rPr>
              </a:br>
              <a:r>
                <a:rPr lang="en-US" sz="2000" b="1" dirty="0" err="1">
                  <a:solidFill>
                    <a:schemeClr val="accent2">
                      <a:lumMod val="75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Đánh</a:t>
              </a: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chemeClr val="accent2">
                      <a:lumMod val="75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giá</a:t>
              </a: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chemeClr val="accent2">
                      <a:lumMod val="75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chẩn</a:t>
              </a: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chemeClr val="accent2">
                      <a:lumMod val="75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đoán</a:t>
              </a:r>
              <a:r>
                <a:rPr lang="en-US" sz="2000" b="1" dirty="0">
                  <a:solidFill>
                    <a:schemeClr val="accent2">
                      <a:lumMod val="75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40132C85-261F-409E-842C-29A5B2559F70}"/>
              </a:ext>
            </a:extLst>
          </p:cNvPr>
          <p:cNvGrpSpPr/>
          <p:nvPr/>
        </p:nvGrpSpPr>
        <p:grpSpPr>
          <a:xfrm>
            <a:off x="2947333" y="563651"/>
            <a:ext cx="3344192" cy="6124152"/>
            <a:chOff x="2346535" y="563651"/>
            <a:chExt cx="3344192" cy="6124152"/>
          </a:xfrm>
        </p:grpSpPr>
        <p:sp>
          <p:nvSpPr>
            <p:cNvPr id="5" name="Freeform: Shape 4">
              <a:extLst>
                <a:ext uri="{FF2B5EF4-FFF2-40B4-BE49-F238E27FC236}">
                  <a16:creationId xmlns="" xmlns:a16="http://schemas.microsoft.com/office/drawing/2014/main" id="{11086D88-4311-4D63-860F-1446F26C28CD}"/>
                </a:ext>
              </a:extLst>
            </p:cNvPr>
            <p:cNvSpPr/>
            <p:nvPr/>
          </p:nvSpPr>
          <p:spPr>
            <a:xfrm>
              <a:off x="2346535" y="1704643"/>
              <a:ext cx="3344192" cy="4983160"/>
            </a:xfrm>
            <a:custGeom>
              <a:avLst/>
              <a:gdLst>
                <a:gd name="connsiteX0" fmla="*/ 0 w 4221217"/>
                <a:gd name="connsiteY0" fmla="*/ 113947 h 1139465"/>
                <a:gd name="connsiteX1" fmla="*/ 113947 w 4221217"/>
                <a:gd name="connsiteY1" fmla="*/ 0 h 1139465"/>
                <a:gd name="connsiteX2" fmla="*/ 4107271 w 4221217"/>
                <a:gd name="connsiteY2" fmla="*/ 0 h 1139465"/>
                <a:gd name="connsiteX3" fmla="*/ 4221218 w 4221217"/>
                <a:gd name="connsiteY3" fmla="*/ 113947 h 1139465"/>
                <a:gd name="connsiteX4" fmla="*/ 4221217 w 4221217"/>
                <a:gd name="connsiteY4" fmla="*/ 1025519 h 1139465"/>
                <a:gd name="connsiteX5" fmla="*/ 4107270 w 4221217"/>
                <a:gd name="connsiteY5" fmla="*/ 1139466 h 1139465"/>
                <a:gd name="connsiteX6" fmla="*/ 113947 w 4221217"/>
                <a:gd name="connsiteY6" fmla="*/ 1139465 h 1139465"/>
                <a:gd name="connsiteX7" fmla="*/ 0 w 4221217"/>
                <a:gd name="connsiteY7" fmla="*/ 1025518 h 1139465"/>
                <a:gd name="connsiteX8" fmla="*/ 0 w 4221217"/>
                <a:gd name="connsiteY8" fmla="*/ 113947 h 1139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21217" h="1139465">
                  <a:moveTo>
                    <a:pt x="0" y="113947"/>
                  </a:moveTo>
                  <a:cubicBezTo>
                    <a:pt x="0" y="51016"/>
                    <a:pt x="51016" y="0"/>
                    <a:pt x="113947" y="0"/>
                  </a:cubicBezTo>
                  <a:lnTo>
                    <a:pt x="4107271" y="0"/>
                  </a:lnTo>
                  <a:cubicBezTo>
                    <a:pt x="4170202" y="0"/>
                    <a:pt x="4221218" y="51016"/>
                    <a:pt x="4221218" y="113947"/>
                  </a:cubicBezTo>
                  <a:cubicBezTo>
                    <a:pt x="4221218" y="417804"/>
                    <a:pt x="4221217" y="721662"/>
                    <a:pt x="4221217" y="1025519"/>
                  </a:cubicBezTo>
                  <a:cubicBezTo>
                    <a:pt x="4221217" y="1088450"/>
                    <a:pt x="4170201" y="1139466"/>
                    <a:pt x="4107270" y="1139466"/>
                  </a:cubicBezTo>
                  <a:lnTo>
                    <a:pt x="113947" y="1139465"/>
                  </a:lnTo>
                  <a:cubicBezTo>
                    <a:pt x="51016" y="1139465"/>
                    <a:pt x="0" y="1088449"/>
                    <a:pt x="0" y="1025518"/>
                  </a:cubicBezTo>
                  <a:lnTo>
                    <a:pt x="0" y="11394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 spcFirstLastPara="0" vert="horz" wrap="square" lIns="100049" tIns="77824" rIns="100049" bIns="77824" numCol="1" spcCol="1270" anchor="ctr" anchorCtr="0">
              <a:noAutofit/>
            </a:bodyPr>
            <a:lstStyle/>
            <a:p>
              <a:pPr algn="just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vi-VN" kern="0" dirty="0">
                  <a:cs typeface="Times New Roman" panose="02020603050405020304" pitchFamily="18" charset="0"/>
                </a:rPr>
                <a:t>Đánh giá thường xuyên (đánh giá quá trình): bao gồm</a:t>
              </a:r>
              <a:r>
                <a:rPr lang="en-US" kern="0" dirty="0">
                  <a:cs typeface="Times New Roman" panose="02020603050405020304" pitchFamily="18" charset="0"/>
                </a:rPr>
                <a:t>:</a:t>
              </a:r>
            </a:p>
            <a:p>
              <a:pPr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0" dirty="0">
                  <a:cs typeface="Times New Roman" panose="02020603050405020304" pitchFamily="18" charset="0"/>
                </a:rPr>
                <a:t>- Đ</a:t>
              </a:r>
              <a:r>
                <a:rPr lang="vi-VN" kern="0" dirty="0">
                  <a:cs typeface="Times New Roman" panose="02020603050405020304" pitchFamily="18" charset="0"/>
                </a:rPr>
                <a:t>ánh giá chính thức</a:t>
              </a:r>
              <a:r>
                <a:rPr lang="en-US" kern="0" dirty="0">
                  <a:cs typeface="Times New Roman" panose="02020603050405020304" pitchFamily="18" charset="0"/>
                </a:rPr>
                <a:t>:</a:t>
              </a:r>
              <a:r>
                <a:rPr lang="vi-VN" kern="0" dirty="0">
                  <a:cs typeface="Times New Roman" panose="02020603050405020304" pitchFamily="18" charset="0"/>
                </a:rPr>
                <a:t> thông qua các hoạt động </a:t>
              </a:r>
              <a:r>
                <a:rPr lang="vi-VN" b="1" i="1" kern="0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thực hành, luyện tập, biểu diễn hoặc sáng tạo âm nhạc, dùng bài kiểm tra giấy kết hợp âm thanh, câu hỏi trắc nghiệm khách quan</a:t>
              </a:r>
              <a:r>
                <a:rPr lang="en-US" b="1" i="1" kern="0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...</a:t>
              </a:r>
              <a:r>
                <a:rPr lang="en-US" kern="0" dirty="0">
                  <a:cs typeface="Times New Roman" panose="02020603050405020304" pitchFamily="18" charset="0"/>
                </a:rPr>
                <a:t/>
              </a:r>
              <a:br>
                <a:rPr lang="en-US" kern="0" dirty="0">
                  <a:cs typeface="Times New Roman" panose="02020603050405020304" pitchFamily="18" charset="0"/>
                </a:rPr>
              </a:br>
              <a:r>
                <a:rPr lang="en-US" kern="0" dirty="0">
                  <a:cs typeface="Times New Roman" panose="02020603050405020304" pitchFamily="18" charset="0"/>
                </a:rPr>
                <a:t>- </a:t>
              </a:r>
              <a:r>
                <a:rPr lang="en-US" kern="0" dirty="0" err="1">
                  <a:cs typeface="Times New Roman" panose="02020603050405020304" pitchFamily="18" charset="0"/>
                </a:rPr>
                <a:t>Đá</a:t>
              </a:r>
              <a:r>
                <a:rPr lang="vi-VN" kern="0" dirty="0">
                  <a:cs typeface="Times New Roman" panose="02020603050405020304" pitchFamily="18" charset="0"/>
                </a:rPr>
                <a:t>nh giá không chính thức</a:t>
              </a:r>
              <a:r>
                <a:rPr lang="en-US" kern="0" dirty="0">
                  <a:cs typeface="Times New Roman" panose="02020603050405020304" pitchFamily="18" charset="0"/>
                </a:rPr>
                <a:t>:</a:t>
              </a:r>
              <a:r>
                <a:rPr lang="vi-VN" kern="0" dirty="0">
                  <a:cs typeface="Times New Roman" panose="02020603050405020304" pitchFamily="18" charset="0"/>
                </a:rPr>
                <a:t> </a:t>
              </a:r>
              <a:r>
                <a:rPr lang="vi-VN" b="1" i="1" kern="0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tìm hiểu hồ sơ học tập, quan sát trên lớp, đối thoại, học sinh tự đánh giá hoặc đánh giá đồng đẳng</a:t>
              </a:r>
              <a:r>
                <a:rPr lang="vi-VN" kern="0" dirty="0">
                  <a:cs typeface="Times New Roman" panose="02020603050405020304" pitchFamily="18" charset="0"/>
                </a:rPr>
                <a:t>,... nhằm thu thập những thông tin về quá trình hình thành, phát triển năng lực năng âm</a:t>
              </a:r>
              <a:r>
                <a:rPr lang="en-US" kern="0" dirty="0">
                  <a:cs typeface="Times New Roman" panose="02020603050405020304" pitchFamily="18" charset="0"/>
                </a:rPr>
                <a:t> </a:t>
              </a:r>
              <a:r>
                <a:rPr lang="vi-VN" kern="0" dirty="0">
                  <a:cs typeface="Times New Roman" panose="02020603050405020304" pitchFamily="18" charset="0"/>
                </a:rPr>
                <a:t>nhạc của từng</a:t>
              </a:r>
              <a:r>
                <a:rPr lang="vi-VN" b="1" kern="0" dirty="0">
                  <a:cs typeface="Times New Roman" panose="02020603050405020304" pitchFamily="18" charset="0"/>
                </a:rPr>
                <a:t> </a:t>
              </a:r>
              <a:r>
                <a:rPr lang="en-US" b="1" kern="0" dirty="0">
                  <a:cs typeface="Times New Roman" panose="02020603050405020304" pitchFamily="18" charset="0"/>
                </a:rPr>
                <a:t>HS </a:t>
              </a:r>
              <a:r>
                <a:rPr lang="vi-VN" kern="0" dirty="0"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6" name="Title 1">
              <a:extLst>
                <a:ext uri="{FF2B5EF4-FFF2-40B4-BE49-F238E27FC236}">
                  <a16:creationId xmlns="" xmlns:a16="http://schemas.microsoft.com/office/drawing/2014/main" id="{6603C17D-822B-4A49-B0B2-5D531CA606ED}"/>
                </a:ext>
              </a:extLst>
            </p:cNvPr>
            <p:cNvSpPr txBox="1">
              <a:spLocks/>
            </p:cNvSpPr>
            <p:nvPr/>
          </p:nvSpPr>
          <p:spPr>
            <a:xfrm>
              <a:off x="2346535" y="563651"/>
              <a:ext cx="2753352" cy="75105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126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398" kern="1200" cap="all" baseline="0">
                  <a:solidFill>
                    <a:schemeClr val="accent1"/>
                  </a:solidFill>
                  <a:effectLst/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000" b="1" dirty="0">
                  <a:solidFill>
                    <a:srgbClr val="00B050"/>
                  </a:solidFill>
                  <a:latin typeface="+mn-lt"/>
                  <a:cs typeface="Times New Roman" panose="02020603050405020304" pitchFamily="18" charset="0"/>
                </a:rPr>
                <a:t/>
              </a:r>
              <a:br>
                <a:rPr lang="en-US" sz="2000" b="1" dirty="0">
                  <a:solidFill>
                    <a:srgbClr val="00B050"/>
                  </a:solidFill>
                  <a:latin typeface="+mn-lt"/>
                  <a:cs typeface="Times New Roman" panose="02020603050405020304" pitchFamily="18" charset="0"/>
                </a:rPr>
              </a:br>
              <a:r>
                <a:rPr lang="en-US" sz="2000" b="1" dirty="0" err="1">
                  <a:solidFill>
                    <a:srgbClr val="00B050"/>
                  </a:solidFill>
                  <a:latin typeface="+mn-lt"/>
                  <a:cs typeface="Times New Roman" panose="02020603050405020304" pitchFamily="18" charset="0"/>
                </a:rPr>
                <a:t>Đánh</a:t>
              </a:r>
              <a:r>
                <a:rPr lang="en-US" sz="2000" b="1" dirty="0">
                  <a:solidFill>
                    <a:srgbClr val="00B050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00B050"/>
                  </a:solidFill>
                  <a:latin typeface="+mn-lt"/>
                  <a:cs typeface="Times New Roman" panose="02020603050405020304" pitchFamily="18" charset="0"/>
                </a:rPr>
                <a:t>giá</a:t>
              </a:r>
              <a:r>
                <a:rPr lang="en-US" sz="2000" b="1" dirty="0">
                  <a:solidFill>
                    <a:srgbClr val="00B050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sz="2000" b="1" dirty="0" err="1">
                  <a:solidFill>
                    <a:srgbClr val="00B050"/>
                  </a:solidFill>
                  <a:latin typeface="+mn-lt"/>
                  <a:cs typeface="Times New Roman" panose="02020603050405020304" pitchFamily="18" charset="0"/>
                </a:rPr>
                <a:t>thường</a:t>
              </a:r>
              <a:r>
                <a:rPr lang="en-US" sz="2000" b="1" dirty="0">
                  <a:solidFill>
                    <a:srgbClr val="00B050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00B050"/>
                  </a:solidFill>
                  <a:latin typeface="+mn-lt"/>
                  <a:cs typeface="Times New Roman" panose="02020603050405020304" pitchFamily="18" charset="0"/>
                </a:rPr>
                <a:t>xuyên</a:t>
              </a:r>
              <a:endParaRPr lang="en-US" sz="2000" b="1" dirty="0">
                <a:solidFill>
                  <a:srgbClr val="00B050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2F88FA3D-98C4-4009-AF10-F30C8795F6EF}"/>
              </a:ext>
            </a:extLst>
          </p:cNvPr>
          <p:cNvGrpSpPr/>
          <p:nvPr/>
        </p:nvGrpSpPr>
        <p:grpSpPr>
          <a:xfrm>
            <a:off x="6444633" y="698957"/>
            <a:ext cx="2449571" cy="4387455"/>
            <a:chOff x="6157519" y="615067"/>
            <a:chExt cx="2449571" cy="4387455"/>
          </a:xfrm>
        </p:grpSpPr>
        <p:sp>
          <p:nvSpPr>
            <p:cNvPr id="7" name="Freeform: Shape 6">
              <a:extLst>
                <a:ext uri="{FF2B5EF4-FFF2-40B4-BE49-F238E27FC236}">
                  <a16:creationId xmlns="" xmlns:a16="http://schemas.microsoft.com/office/drawing/2014/main" id="{7F38E15E-DD0C-4712-A5D7-0CC235458986}"/>
                </a:ext>
              </a:extLst>
            </p:cNvPr>
            <p:cNvSpPr/>
            <p:nvPr/>
          </p:nvSpPr>
          <p:spPr>
            <a:xfrm>
              <a:off x="6421987" y="1665484"/>
              <a:ext cx="2185103" cy="3337038"/>
            </a:xfrm>
            <a:custGeom>
              <a:avLst/>
              <a:gdLst>
                <a:gd name="connsiteX0" fmla="*/ 0 w 4221217"/>
                <a:gd name="connsiteY0" fmla="*/ 113947 h 1139465"/>
                <a:gd name="connsiteX1" fmla="*/ 113947 w 4221217"/>
                <a:gd name="connsiteY1" fmla="*/ 0 h 1139465"/>
                <a:gd name="connsiteX2" fmla="*/ 4107271 w 4221217"/>
                <a:gd name="connsiteY2" fmla="*/ 0 h 1139465"/>
                <a:gd name="connsiteX3" fmla="*/ 4221218 w 4221217"/>
                <a:gd name="connsiteY3" fmla="*/ 113947 h 1139465"/>
                <a:gd name="connsiteX4" fmla="*/ 4221217 w 4221217"/>
                <a:gd name="connsiteY4" fmla="*/ 1025519 h 1139465"/>
                <a:gd name="connsiteX5" fmla="*/ 4107270 w 4221217"/>
                <a:gd name="connsiteY5" fmla="*/ 1139466 h 1139465"/>
                <a:gd name="connsiteX6" fmla="*/ 113947 w 4221217"/>
                <a:gd name="connsiteY6" fmla="*/ 1139465 h 1139465"/>
                <a:gd name="connsiteX7" fmla="*/ 0 w 4221217"/>
                <a:gd name="connsiteY7" fmla="*/ 1025518 h 1139465"/>
                <a:gd name="connsiteX8" fmla="*/ 0 w 4221217"/>
                <a:gd name="connsiteY8" fmla="*/ 113947 h 1139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21217" h="1139465">
                  <a:moveTo>
                    <a:pt x="0" y="113947"/>
                  </a:moveTo>
                  <a:cubicBezTo>
                    <a:pt x="0" y="51016"/>
                    <a:pt x="51016" y="0"/>
                    <a:pt x="113947" y="0"/>
                  </a:cubicBezTo>
                  <a:lnTo>
                    <a:pt x="4107271" y="0"/>
                  </a:lnTo>
                  <a:cubicBezTo>
                    <a:pt x="4170202" y="0"/>
                    <a:pt x="4221218" y="51016"/>
                    <a:pt x="4221218" y="113947"/>
                  </a:cubicBezTo>
                  <a:cubicBezTo>
                    <a:pt x="4221218" y="417804"/>
                    <a:pt x="4221217" y="721662"/>
                    <a:pt x="4221217" y="1025519"/>
                  </a:cubicBezTo>
                  <a:cubicBezTo>
                    <a:pt x="4221217" y="1088450"/>
                    <a:pt x="4170201" y="1139466"/>
                    <a:pt x="4107270" y="1139466"/>
                  </a:cubicBezTo>
                  <a:lnTo>
                    <a:pt x="113947" y="1139465"/>
                  </a:lnTo>
                  <a:cubicBezTo>
                    <a:pt x="51016" y="1139465"/>
                    <a:pt x="0" y="1088449"/>
                    <a:pt x="0" y="1025518"/>
                  </a:cubicBezTo>
                  <a:lnTo>
                    <a:pt x="0" y="11394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 spcFirstLastPara="0" vert="horz" wrap="square" lIns="100049" tIns="77824" rIns="100049" bIns="77824" numCol="1" spcCol="1270" anchor="ctr" anchorCtr="0">
              <a:noAutofit/>
            </a:bodyPr>
            <a:lstStyle/>
            <a:p>
              <a:pPr algn="just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vi-VN" kern="0" dirty="0"/>
                <a:t>Đánh giá định kì (đánh giá tổng kết): </a:t>
              </a:r>
              <a:r>
                <a:rPr lang="vi-VN" b="1" i="1" kern="0" dirty="0">
                  <a:solidFill>
                    <a:srgbClr val="FF0000"/>
                  </a:solidFill>
                </a:rPr>
                <a:t>sử dụng ở cuối học kì, cuối năm học, cuối cấp học</a:t>
              </a:r>
              <a:r>
                <a:rPr lang="vi-VN" kern="0" dirty="0"/>
                <a:t> nhằm phối hợp với đánh giá</a:t>
              </a:r>
              <a:r>
                <a:rPr lang="en-US" kern="0" dirty="0"/>
                <a:t> </a:t>
              </a:r>
              <a:r>
                <a:rPr lang="vi-VN" kern="0" dirty="0"/>
                <a:t>thường xuyên cung cấp thông tin </a:t>
              </a:r>
              <a:r>
                <a:rPr lang="vi-VN" b="1" i="1" kern="0" dirty="0">
                  <a:solidFill>
                    <a:srgbClr val="FF0000"/>
                  </a:solidFill>
                </a:rPr>
                <a:t>để phân loại học sinh</a:t>
              </a:r>
              <a:r>
                <a:rPr lang="vi-VN" kern="0" dirty="0"/>
                <a:t> và </a:t>
              </a:r>
              <a:r>
                <a:rPr lang="vi-VN" b="1" i="1" kern="0" dirty="0">
                  <a:solidFill>
                    <a:srgbClr val="FF0000"/>
                  </a:solidFill>
                </a:rPr>
                <a:t>điều chỉnh nội dung, phương pháp giáo dục</a:t>
              </a:r>
              <a:r>
                <a:rPr lang="vi-VN" kern="0" dirty="0"/>
                <a:t>.</a:t>
              </a:r>
            </a:p>
          </p:txBody>
        </p:sp>
        <p:sp>
          <p:nvSpPr>
            <p:cNvPr id="8" name="Title 1">
              <a:extLst>
                <a:ext uri="{FF2B5EF4-FFF2-40B4-BE49-F238E27FC236}">
                  <a16:creationId xmlns="" xmlns:a16="http://schemas.microsoft.com/office/drawing/2014/main" id="{6C8039A8-7B94-48F8-8488-7BB4A749016B}"/>
                </a:ext>
              </a:extLst>
            </p:cNvPr>
            <p:cNvSpPr txBox="1">
              <a:spLocks/>
            </p:cNvSpPr>
            <p:nvPr/>
          </p:nvSpPr>
          <p:spPr>
            <a:xfrm>
              <a:off x="6157519" y="615067"/>
              <a:ext cx="2426381" cy="6914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126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398" kern="1200" cap="all" baseline="0">
                  <a:solidFill>
                    <a:schemeClr val="accent1"/>
                  </a:solidFill>
                  <a:effectLst/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000" b="1" dirty="0">
                  <a:solidFill>
                    <a:srgbClr val="00B0F0"/>
                  </a:solidFill>
                  <a:latin typeface="+mn-lt"/>
                  <a:cs typeface="Times New Roman" panose="02020603050405020304" pitchFamily="18" charset="0"/>
                </a:rPr>
                <a:t/>
              </a:r>
              <a:br>
                <a:rPr lang="en-US" sz="2000" b="1" dirty="0">
                  <a:solidFill>
                    <a:srgbClr val="00B0F0"/>
                  </a:solidFill>
                  <a:latin typeface="+mn-lt"/>
                  <a:cs typeface="Times New Roman" panose="02020603050405020304" pitchFamily="18" charset="0"/>
                </a:rPr>
              </a:br>
              <a:r>
                <a:rPr lang="en-US" sz="2000" b="1" dirty="0" err="1">
                  <a:solidFill>
                    <a:srgbClr val="00B0F0"/>
                  </a:solidFill>
                  <a:latin typeface="+mn-lt"/>
                  <a:cs typeface="Times New Roman" panose="02020603050405020304" pitchFamily="18" charset="0"/>
                </a:rPr>
                <a:t>Đánh</a:t>
              </a:r>
              <a:r>
                <a:rPr lang="en-US" sz="2000" b="1" dirty="0">
                  <a:solidFill>
                    <a:srgbClr val="00B0F0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00B0F0"/>
                  </a:solidFill>
                  <a:latin typeface="+mn-lt"/>
                  <a:cs typeface="Times New Roman" panose="02020603050405020304" pitchFamily="18" charset="0"/>
                </a:rPr>
                <a:t>giá</a:t>
              </a:r>
              <a:r>
                <a:rPr lang="en-US" sz="2000" b="1" dirty="0">
                  <a:solidFill>
                    <a:srgbClr val="00B0F0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en-US" sz="2000" b="1" dirty="0" err="1">
                  <a:solidFill>
                    <a:srgbClr val="00B0F0"/>
                  </a:solidFill>
                  <a:latin typeface="+mn-lt"/>
                  <a:cs typeface="Times New Roman" panose="02020603050405020304" pitchFamily="18" charset="0"/>
                </a:rPr>
                <a:t>định</a:t>
              </a:r>
              <a:r>
                <a:rPr lang="en-US" sz="2000" b="1" dirty="0">
                  <a:solidFill>
                    <a:srgbClr val="00B0F0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00B0F0"/>
                  </a:solidFill>
                  <a:latin typeface="+mn-lt"/>
                  <a:cs typeface="Times New Roman" panose="02020603050405020304" pitchFamily="18" charset="0"/>
                </a:rPr>
                <a:t>kì</a:t>
              </a:r>
              <a:endParaRPr lang="en-US" sz="2000" b="1" dirty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7201AEBE-9305-4C4D-A200-F0290361D657}"/>
              </a:ext>
            </a:extLst>
          </p:cNvPr>
          <p:cNvGrpSpPr/>
          <p:nvPr/>
        </p:nvGrpSpPr>
        <p:grpSpPr>
          <a:xfrm>
            <a:off x="9195102" y="588733"/>
            <a:ext cx="2668347" cy="5093384"/>
            <a:chOff x="9406955" y="493733"/>
            <a:chExt cx="2331205" cy="5093384"/>
          </a:xfrm>
        </p:grpSpPr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9DAA16AC-9BD0-4025-B101-EE400088BD3B}"/>
                </a:ext>
              </a:extLst>
            </p:cNvPr>
            <p:cNvSpPr/>
            <p:nvPr/>
          </p:nvSpPr>
          <p:spPr>
            <a:xfrm>
              <a:off x="9570429" y="1610587"/>
              <a:ext cx="2167731" cy="3976530"/>
            </a:xfrm>
            <a:custGeom>
              <a:avLst/>
              <a:gdLst>
                <a:gd name="connsiteX0" fmla="*/ 0 w 4221217"/>
                <a:gd name="connsiteY0" fmla="*/ 113947 h 1139465"/>
                <a:gd name="connsiteX1" fmla="*/ 113947 w 4221217"/>
                <a:gd name="connsiteY1" fmla="*/ 0 h 1139465"/>
                <a:gd name="connsiteX2" fmla="*/ 4107271 w 4221217"/>
                <a:gd name="connsiteY2" fmla="*/ 0 h 1139465"/>
                <a:gd name="connsiteX3" fmla="*/ 4221218 w 4221217"/>
                <a:gd name="connsiteY3" fmla="*/ 113947 h 1139465"/>
                <a:gd name="connsiteX4" fmla="*/ 4221217 w 4221217"/>
                <a:gd name="connsiteY4" fmla="*/ 1025519 h 1139465"/>
                <a:gd name="connsiteX5" fmla="*/ 4107270 w 4221217"/>
                <a:gd name="connsiteY5" fmla="*/ 1139466 h 1139465"/>
                <a:gd name="connsiteX6" fmla="*/ 113947 w 4221217"/>
                <a:gd name="connsiteY6" fmla="*/ 1139465 h 1139465"/>
                <a:gd name="connsiteX7" fmla="*/ 0 w 4221217"/>
                <a:gd name="connsiteY7" fmla="*/ 1025518 h 1139465"/>
                <a:gd name="connsiteX8" fmla="*/ 0 w 4221217"/>
                <a:gd name="connsiteY8" fmla="*/ 113947 h 1139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21217" h="1139465">
                  <a:moveTo>
                    <a:pt x="0" y="113947"/>
                  </a:moveTo>
                  <a:cubicBezTo>
                    <a:pt x="0" y="51016"/>
                    <a:pt x="51016" y="0"/>
                    <a:pt x="113947" y="0"/>
                  </a:cubicBezTo>
                  <a:lnTo>
                    <a:pt x="4107271" y="0"/>
                  </a:lnTo>
                  <a:cubicBezTo>
                    <a:pt x="4170202" y="0"/>
                    <a:pt x="4221218" y="51016"/>
                    <a:pt x="4221218" y="113947"/>
                  </a:cubicBezTo>
                  <a:cubicBezTo>
                    <a:pt x="4221218" y="417804"/>
                    <a:pt x="4221217" y="721662"/>
                    <a:pt x="4221217" y="1025519"/>
                  </a:cubicBezTo>
                  <a:cubicBezTo>
                    <a:pt x="4221217" y="1088450"/>
                    <a:pt x="4170201" y="1139466"/>
                    <a:pt x="4107270" y="1139466"/>
                  </a:cubicBezTo>
                  <a:lnTo>
                    <a:pt x="113947" y="1139465"/>
                  </a:lnTo>
                  <a:cubicBezTo>
                    <a:pt x="51016" y="1139465"/>
                    <a:pt x="0" y="1088449"/>
                    <a:pt x="0" y="1025518"/>
                  </a:cubicBezTo>
                  <a:lnTo>
                    <a:pt x="0" y="113947"/>
                  </a:lnTo>
                  <a:close/>
                </a:path>
              </a:pathLst>
            </a:custGeom>
            <a:solidFill>
              <a:srgbClr val="FFCCFF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txBody>
            <a:bodyPr spcFirstLastPara="0" vert="horz" wrap="square" lIns="100049" tIns="77824" rIns="100049" bIns="77824" numCol="1" spcCol="1270" anchor="ctr" anchorCtr="0">
              <a:noAutofit/>
            </a:bodyPr>
            <a:lstStyle/>
            <a:p>
              <a:pPr algn="just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0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K</a:t>
              </a:r>
              <a:r>
                <a:rPr lang="vi-VN" b="1" i="1" kern="0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ết quả học tập được mô tả bằng lời nhận xét hoặc biểu thị bằng các chữ cái</a:t>
              </a:r>
              <a:r>
                <a:rPr lang="en-US" kern="0" dirty="0">
                  <a:cs typeface="Times New Roman" panose="02020603050405020304" pitchFamily="18" charset="0"/>
                </a:rPr>
                <a:t>: </a:t>
              </a:r>
            </a:p>
            <a:p>
              <a:pPr marL="285750" indent="-285750" algn="just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b="1" kern="0" dirty="0" err="1">
                  <a:cs typeface="Times New Roman" panose="02020603050405020304" pitchFamily="18" charset="0"/>
                </a:rPr>
                <a:t>Có</a:t>
              </a:r>
              <a:r>
                <a:rPr lang="en-US" b="1" kern="0" dirty="0">
                  <a:cs typeface="Times New Roman" panose="02020603050405020304" pitchFamily="18" charset="0"/>
                </a:rPr>
                <a:t> 2 </a:t>
              </a:r>
              <a:r>
                <a:rPr lang="en-US" b="1" kern="0" dirty="0" err="1">
                  <a:cs typeface="Times New Roman" panose="02020603050405020304" pitchFamily="18" charset="0"/>
                </a:rPr>
                <a:t>hình</a:t>
              </a:r>
              <a:r>
                <a:rPr lang="en-US" b="1" kern="0" dirty="0">
                  <a:cs typeface="Times New Roman" panose="02020603050405020304" pitchFamily="18" charset="0"/>
                </a:rPr>
                <a:t> </a:t>
              </a:r>
              <a:r>
                <a:rPr lang="en-US" b="1" kern="0" dirty="0" err="1">
                  <a:cs typeface="Times New Roman" panose="02020603050405020304" pitchFamily="18" charset="0"/>
                </a:rPr>
                <a:t>thức</a:t>
              </a:r>
              <a:r>
                <a:rPr lang="en-US" b="1" kern="0" dirty="0">
                  <a:cs typeface="Times New Roman" panose="02020603050405020304" pitchFamily="18" charset="0"/>
                </a:rPr>
                <a:t> </a:t>
              </a:r>
              <a:r>
                <a:rPr lang="en-US" b="1" kern="0" dirty="0" err="1">
                  <a:cs typeface="Times New Roman" panose="02020603050405020304" pitchFamily="18" charset="0"/>
                </a:rPr>
                <a:t>nhận</a:t>
              </a:r>
              <a:r>
                <a:rPr lang="en-US" b="1" kern="0" dirty="0">
                  <a:cs typeface="Times New Roman" panose="02020603050405020304" pitchFamily="18" charset="0"/>
                </a:rPr>
                <a:t> </a:t>
              </a:r>
              <a:r>
                <a:rPr lang="en-US" b="1" kern="0" dirty="0" err="1">
                  <a:cs typeface="Times New Roman" panose="02020603050405020304" pitchFamily="18" charset="0"/>
                </a:rPr>
                <a:t>xét</a:t>
              </a:r>
              <a:r>
                <a:rPr lang="en-US" b="1" kern="0" dirty="0">
                  <a:cs typeface="Times New Roman" panose="02020603050405020304" pitchFamily="18" charset="0"/>
                </a:rPr>
                <a:t>: </a:t>
              </a:r>
            </a:p>
            <a:p>
              <a:pPr marL="285750" indent="-285750" algn="just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b="1" kern="0" dirty="0" err="1">
                  <a:cs typeface="Times New Roman" panose="02020603050405020304" pitchFamily="18" charset="0"/>
                </a:rPr>
                <a:t>Đạt</a:t>
              </a:r>
              <a:r>
                <a:rPr lang="en-US" b="1" kern="0" dirty="0">
                  <a:cs typeface="Times New Roman" panose="02020603050405020304" pitchFamily="18" charset="0"/>
                </a:rPr>
                <a:t> (Đ)</a:t>
              </a:r>
            </a:p>
            <a:p>
              <a:pPr marL="285750" indent="-285750" algn="just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b="1" kern="0" dirty="0" err="1">
                  <a:cs typeface="Times New Roman" panose="02020603050405020304" pitchFamily="18" charset="0"/>
                </a:rPr>
                <a:t>Chưa</a:t>
              </a:r>
              <a:r>
                <a:rPr lang="en-US" b="1" kern="0" dirty="0">
                  <a:cs typeface="Times New Roman" panose="02020603050405020304" pitchFamily="18" charset="0"/>
                </a:rPr>
                <a:t> </a:t>
              </a:r>
              <a:r>
                <a:rPr lang="en-US" b="1" kern="0" dirty="0" err="1">
                  <a:cs typeface="Times New Roman" panose="02020603050405020304" pitchFamily="18" charset="0"/>
                </a:rPr>
                <a:t>đạt</a:t>
              </a:r>
              <a:r>
                <a:rPr lang="en-US" b="1" kern="0" dirty="0">
                  <a:cs typeface="Times New Roman" panose="02020603050405020304" pitchFamily="18" charset="0"/>
                </a:rPr>
                <a:t> (CĐ)</a:t>
              </a:r>
            </a:p>
            <a:p>
              <a:pPr marL="285750" indent="-285750" algn="just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Char char="-"/>
              </a:pPr>
              <a:r>
                <a:rPr lang="en-US" b="1" kern="0" dirty="0" err="1">
                  <a:cs typeface="Times New Roman" panose="02020603050405020304" pitchFamily="18" charset="0"/>
                </a:rPr>
                <a:t>Gíao</a:t>
              </a:r>
              <a:r>
                <a:rPr lang="en-US" b="1" kern="0" dirty="0">
                  <a:cs typeface="Times New Roman" panose="02020603050405020304" pitchFamily="18" charset="0"/>
                </a:rPr>
                <a:t> </a:t>
              </a:r>
              <a:r>
                <a:rPr lang="en-US" b="1" kern="0" dirty="0" err="1">
                  <a:cs typeface="Times New Roman" panose="02020603050405020304" pitchFamily="18" charset="0"/>
                </a:rPr>
                <a:t>viên</a:t>
              </a:r>
              <a:r>
                <a:rPr lang="vi-VN" kern="0" dirty="0">
                  <a:cs typeface="Times New Roman" panose="02020603050405020304" pitchFamily="18" charset="0"/>
                </a:rPr>
                <a:t> sử dụng để đánh giá chẩn đoán và đánh giá</a:t>
              </a:r>
              <a:r>
                <a:rPr lang="en-US" kern="0" dirty="0">
                  <a:cs typeface="Times New Roman" panose="02020603050405020304" pitchFamily="18" charset="0"/>
                </a:rPr>
                <a:t> </a:t>
              </a:r>
              <a:r>
                <a:rPr lang="vi-VN" kern="0" dirty="0">
                  <a:cs typeface="Times New Roman" panose="02020603050405020304" pitchFamily="18" charset="0"/>
                </a:rPr>
                <a:t>thường</a:t>
              </a:r>
              <a:r>
                <a:rPr lang="en-US" kern="0" dirty="0">
                  <a:cs typeface="Times New Roman" panose="02020603050405020304" pitchFamily="18" charset="0"/>
                </a:rPr>
                <a:t> </a:t>
              </a:r>
              <a:r>
                <a:rPr lang="vi-VN" kern="0" dirty="0">
                  <a:cs typeface="Times New Roman" panose="02020603050405020304" pitchFamily="18" charset="0"/>
                </a:rPr>
                <a:t>xuyên</a:t>
              </a:r>
              <a:r>
                <a:rPr lang="en-US" kern="0" dirty="0">
                  <a:cs typeface="Times New Roman" panose="02020603050405020304" pitchFamily="18" charset="0"/>
                </a:rPr>
                <a:t>, </a:t>
              </a:r>
              <a:r>
                <a:rPr lang="en-US" kern="0" dirty="0" err="1">
                  <a:cs typeface="Times New Roman" panose="02020603050405020304" pitchFamily="18" charset="0"/>
                </a:rPr>
                <a:t>đánh</a:t>
              </a:r>
              <a:r>
                <a:rPr lang="en-US" kern="0" dirty="0">
                  <a:cs typeface="Times New Roman" panose="02020603050405020304" pitchFamily="18" charset="0"/>
                </a:rPr>
                <a:t> </a:t>
              </a:r>
              <a:r>
                <a:rPr lang="en-US" kern="0" dirty="0" err="1">
                  <a:cs typeface="Times New Roman" panose="02020603050405020304" pitchFamily="18" charset="0"/>
                </a:rPr>
                <a:t>giá</a:t>
              </a:r>
              <a:r>
                <a:rPr lang="en-US" kern="0" dirty="0">
                  <a:cs typeface="Times New Roman" panose="02020603050405020304" pitchFamily="18" charset="0"/>
                </a:rPr>
                <a:t> </a:t>
              </a:r>
              <a:r>
                <a:rPr lang="en-US" kern="0" dirty="0" err="1">
                  <a:cs typeface="Times New Roman" panose="02020603050405020304" pitchFamily="18" charset="0"/>
                </a:rPr>
                <a:t>định</a:t>
              </a:r>
              <a:r>
                <a:rPr lang="en-US" kern="0" dirty="0">
                  <a:cs typeface="Times New Roman" panose="02020603050405020304" pitchFamily="18" charset="0"/>
                </a:rPr>
                <a:t> </a:t>
              </a:r>
              <a:r>
                <a:rPr lang="en-US" kern="0" dirty="0" err="1">
                  <a:cs typeface="Times New Roman" panose="02020603050405020304" pitchFamily="18" charset="0"/>
                </a:rPr>
                <a:t>kỳ</a:t>
              </a:r>
              <a:endParaRPr lang="vi-VN" kern="0" dirty="0">
                <a:cs typeface="Times New Roman" panose="02020603050405020304" pitchFamily="18" charset="0"/>
              </a:endParaRPr>
            </a:p>
          </p:txBody>
        </p:sp>
        <p:sp>
          <p:nvSpPr>
            <p:cNvPr id="10" name="Title 1">
              <a:extLst>
                <a:ext uri="{FF2B5EF4-FFF2-40B4-BE49-F238E27FC236}">
                  <a16:creationId xmlns="" xmlns:a16="http://schemas.microsoft.com/office/drawing/2014/main" id="{CAACDFEF-0B85-48D8-86BB-3B0727A23035}"/>
                </a:ext>
              </a:extLst>
            </p:cNvPr>
            <p:cNvSpPr txBox="1">
              <a:spLocks/>
            </p:cNvSpPr>
            <p:nvPr/>
          </p:nvSpPr>
          <p:spPr>
            <a:xfrm>
              <a:off x="9406955" y="493733"/>
              <a:ext cx="1644881" cy="91439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126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5398" kern="1200" cap="all" baseline="0">
                  <a:solidFill>
                    <a:schemeClr val="accent1"/>
                  </a:solidFill>
                  <a:effectLst/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2000" b="1" dirty="0">
                  <a:solidFill>
                    <a:srgbClr val="7030A0"/>
                  </a:solidFill>
                  <a:latin typeface="+mn-lt"/>
                  <a:cs typeface="Times New Roman" panose="02020603050405020304" pitchFamily="18" charset="0"/>
                </a:rPr>
                <a:t/>
              </a:r>
              <a:br>
                <a:rPr lang="en-US" sz="2000" b="1" dirty="0">
                  <a:solidFill>
                    <a:srgbClr val="7030A0"/>
                  </a:solidFill>
                  <a:latin typeface="+mn-lt"/>
                  <a:cs typeface="Times New Roman" panose="02020603050405020304" pitchFamily="18" charset="0"/>
                </a:rPr>
              </a:br>
              <a:r>
                <a:rPr lang="en-US" sz="2000" b="1" dirty="0" err="1">
                  <a:solidFill>
                    <a:srgbClr val="7030A0"/>
                  </a:solidFill>
                  <a:latin typeface="+mn-lt"/>
                  <a:cs typeface="Times New Roman" panose="02020603050405020304" pitchFamily="18" charset="0"/>
                </a:rPr>
                <a:t>Đánh</a:t>
              </a:r>
              <a:r>
                <a:rPr lang="en-US" sz="2000" b="1" dirty="0">
                  <a:solidFill>
                    <a:srgbClr val="7030A0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  <a:latin typeface="+mn-lt"/>
                  <a:cs typeface="Times New Roman" panose="02020603050405020304" pitchFamily="18" charset="0"/>
                </a:rPr>
                <a:t>giá</a:t>
              </a:r>
              <a:r>
                <a:rPr lang="en-US" sz="2000" b="1" dirty="0">
                  <a:solidFill>
                    <a:srgbClr val="7030A0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  <a:latin typeface="+mn-lt"/>
                  <a:cs typeface="Times New Roman" panose="02020603050405020304" pitchFamily="18" charset="0"/>
                </a:rPr>
                <a:t>định</a:t>
              </a:r>
              <a:r>
                <a:rPr lang="en-US" sz="2000" b="1" dirty="0">
                  <a:solidFill>
                    <a:srgbClr val="7030A0"/>
                  </a:solidFill>
                  <a:latin typeface="+mn-lt"/>
                  <a:cs typeface="Times New Roman" panose="02020603050405020304" pitchFamily="18" charset="0"/>
                </a:rPr>
                <a:t> </a:t>
              </a:r>
              <a:r>
                <a:rPr lang="en-US" sz="2000" b="1" dirty="0" err="1">
                  <a:solidFill>
                    <a:srgbClr val="7030A0"/>
                  </a:solidFill>
                  <a:latin typeface="+mn-lt"/>
                  <a:cs typeface="Times New Roman" panose="02020603050405020304" pitchFamily="18" charset="0"/>
                </a:rPr>
                <a:t>tính</a:t>
              </a:r>
              <a:endParaRPr lang="en-US" sz="2000" b="1" dirty="0">
                <a:solidFill>
                  <a:srgbClr val="7030A0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786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1733</TotalTime>
  <Words>1315</Words>
  <Application>Microsoft Office PowerPoint</Application>
  <PresentationFormat>Widescreen</PresentationFormat>
  <Paragraphs>180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MS Mincho</vt:lpstr>
      <vt:lpstr>Symbol</vt:lpstr>
      <vt:lpstr>Times New Roman</vt:lpstr>
      <vt:lpstr>Office Theme</vt:lpstr>
      <vt:lpstr>PowerPoint Presentation</vt:lpstr>
      <vt:lpstr>SÁCH GIÁO KHOA ÂM NHẠC MỚI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Uyen</dc:creator>
  <cp:lastModifiedBy>Windows User</cp:lastModifiedBy>
  <cp:revision>92</cp:revision>
  <dcterms:created xsi:type="dcterms:W3CDTF">2021-05-20T03:51:27Z</dcterms:created>
  <dcterms:modified xsi:type="dcterms:W3CDTF">2021-06-22T02:44:46Z</dcterms:modified>
</cp:coreProperties>
</file>